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918" r:id="rId1"/>
  </p:sldMasterIdLst>
  <p:sldIdLst>
    <p:sldId id="256" r:id="rId2"/>
    <p:sldId id="257" r:id="rId3"/>
    <p:sldId id="258" r:id="rId4"/>
    <p:sldId id="259" r:id="rId5"/>
    <p:sldId id="273" r:id="rId6"/>
    <p:sldId id="274" r:id="rId7"/>
    <p:sldId id="261" r:id="rId8"/>
    <p:sldId id="275" r:id="rId9"/>
    <p:sldId id="262" r:id="rId10"/>
    <p:sldId id="263" r:id="rId11"/>
    <p:sldId id="264" r:id="rId12"/>
    <p:sldId id="269" r:id="rId13"/>
    <p:sldId id="276" r:id="rId14"/>
    <p:sldId id="277" r:id="rId15"/>
    <p:sldId id="278" r:id="rId16"/>
    <p:sldId id="270" r:id="rId17"/>
    <p:sldId id="271" r:id="rId18"/>
    <p:sldId id="272" r:id="rId19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486" y="-1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93055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070167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84555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8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48177" y="3771174"/>
            <a:ext cx="546115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35920542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3124201"/>
            <a:ext cx="6620968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3733752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0624055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737831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97626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547689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920690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45291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86766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20400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127127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307238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129281"/>
            <a:ext cx="2551461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8117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877725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4000"/>
                </a:schemeClr>
              </a:gs>
              <a:gs pos="73000">
                <a:schemeClr val="accent5">
                  <a:alpha val="0"/>
                </a:schemeClr>
              </a:gs>
              <a:gs pos="36000">
                <a:schemeClr val="accent5"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4000"/>
                </a:schemeClr>
              </a:gs>
              <a:gs pos="66000">
                <a:schemeClr val="accent5">
                  <a:alpha val="0"/>
                </a:schemeClr>
              </a:gs>
              <a:gs pos="36000">
                <a:schemeClr val="accent5"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lang="en-US" smtClean="0"/>
              <a:pPr marL="38100">
                <a:lnSpc>
                  <a:spcPct val="100000"/>
                </a:lnSpc>
                <a:spcBef>
                  <a:spcPts val="10"/>
                </a:spcBef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912730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9" r:id="rId1"/>
    <p:sldLayoutId id="2147483920" r:id="rId2"/>
    <p:sldLayoutId id="2147483921" r:id="rId3"/>
    <p:sldLayoutId id="2147483922" r:id="rId4"/>
    <p:sldLayoutId id="2147483923" r:id="rId5"/>
    <p:sldLayoutId id="2147483924" r:id="rId6"/>
    <p:sldLayoutId id="2147483925" r:id="rId7"/>
    <p:sldLayoutId id="2147483926" r:id="rId8"/>
    <p:sldLayoutId id="2147483927" r:id="rId9"/>
    <p:sldLayoutId id="2147483928" r:id="rId10"/>
    <p:sldLayoutId id="2147483929" r:id="rId11"/>
    <p:sldLayoutId id="2147483930" r:id="rId12"/>
    <p:sldLayoutId id="2147483931" r:id="rId13"/>
    <p:sldLayoutId id="2147483932" r:id="rId14"/>
    <p:sldLayoutId id="2147483933" r:id="rId15"/>
    <p:sldLayoutId id="2147483934" r:id="rId16"/>
    <p:sldLayoutId id="2147483935" r:id="rId17"/>
  </p:sldLayoutIdLst>
  <p:transition>
    <p:fade thruBlk="1"/>
  </p:transition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.com/" TargetMode="External"/><Relationship Id="rId2" Type="http://schemas.openxmlformats.org/officeDocument/2006/relationships/hyperlink" Target="http://www.stackoverflow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tutorialpont.com/" TargetMode="External"/><Relationship Id="rId4" Type="http://schemas.openxmlformats.org/officeDocument/2006/relationships/hyperlink" Target="http://www.javatpoint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8680" y="1219200"/>
            <a:ext cx="7148830" cy="1383712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US" sz="4450" spc="5" dirty="0" smtClean="0"/>
              <a:t>	</a:t>
            </a:r>
            <a:r>
              <a:rPr sz="4450" spc="5" smtClean="0"/>
              <a:t>Library</a:t>
            </a:r>
            <a:r>
              <a:rPr lang="en-US" sz="4450" spc="5" dirty="0" smtClean="0"/>
              <a:t>		</a:t>
            </a:r>
            <a:r>
              <a:rPr sz="4450" spc="5" smtClean="0"/>
              <a:t>Management</a:t>
            </a:r>
            <a:r>
              <a:rPr sz="4450" spc="-30" smtClean="0"/>
              <a:t> </a:t>
            </a:r>
            <a:r>
              <a:rPr lang="en-US" sz="4450" spc="-30" dirty="0" smtClean="0"/>
              <a:t>					 	</a:t>
            </a:r>
            <a:r>
              <a:rPr sz="4450" smtClean="0"/>
              <a:t>System</a:t>
            </a:r>
            <a:endParaRPr sz="4450" dirty="0"/>
          </a:p>
        </p:txBody>
      </p:sp>
      <p:sp>
        <p:nvSpPr>
          <p:cNvPr id="4" name="object 4"/>
          <p:cNvSpPr txBox="1"/>
          <p:nvPr/>
        </p:nvSpPr>
        <p:spPr>
          <a:xfrm>
            <a:off x="304800" y="4038600"/>
            <a:ext cx="3187700" cy="1156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70865">
              <a:lnSpc>
                <a:spcPct val="116700"/>
              </a:lnSpc>
              <a:spcBef>
                <a:spcPts val="100"/>
              </a:spcBef>
              <a:tabLst>
                <a:tab pos="550545" algn="l"/>
                <a:tab pos="1233170" algn="l"/>
              </a:tabLst>
            </a:pP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Supervised</a:t>
            </a:r>
            <a:r>
              <a:rPr sz="2200" spc="-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By:  </a:t>
            </a:r>
            <a:endParaRPr lang="en-US" sz="2200" spc="-25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12700" marR="570865">
              <a:lnSpc>
                <a:spcPct val="116700"/>
              </a:lnSpc>
              <a:spcBef>
                <a:spcPts val="100"/>
              </a:spcBef>
              <a:tabLst>
                <a:tab pos="550545" algn="l"/>
                <a:tab pos="1233170" algn="l"/>
              </a:tabLst>
            </a:pPr>
            <a:r>
              <a:rPr lang="en-US" sz="2200" spc="-25" dirty="0" smtClean="0">
                <a:solidFill>
                  <a:srgbClr val="FFFFFF"/>
                </a:solidFill>
                <a:latin typeface="Times New Roman"/>
                <a:cs typeface="Times New Roman"/>
              </a:rPr>
              <a:t>Dr</a:t>
            </a:r>
            <a:r>
              <a:rPr lang="en-US" sz="2200" spc="-25" dirty="0" smtClean="0">
                <a:solidFill>
                  <a:srgbClr val="FFFFFF"/>
                </a:solidFill>
                <a:latin typeface="Times New Roman"/>
                <a:cs typeface="Times New Roman"/>
              </a:rPr>
              <a:t>. </a:t>
            </a:r>
            <a:r>
              <a:rPr lang="en-US" sz="2200" spc="-25" dirty="0" err="1">
                <a:solidFill>
                  <a:srgbClr val="FFFFFF"/>
                </a:solidFill>
                <a:latin typeface="Times New Roman"/>
                <a:cs typeface="Times New Roman"/>
              </a:rPr>
              <a:t>Priyanka</a:t>
            </a:r>
            <a:r>
              <a:rPr lang="en-US" sz="22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sz="2200" spc="-25" dirty="0" err="1" smtClean="0">
                <a:solidFill>
                  <a:srgbClr val="FFFFFF"/>
                </a:solidFill>
                <a:latin typeface="Times New Roman"/>
                <a:cs typeface="Times New Roman"/>
              </a:rPr>
              <a:t>Dahiya</a:t>
            </a:r>
            <a:endParaRPr sz="22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"/>
              </a:spcBef>
              <a:tabLst>
                <a:tab pos="1240790" algn="l"/>
              </a:tabLst>
            </a:pPr>
            <a:r>
              <a:rPr sz="2200" spc="-5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200" spc="-10">
                <a:solidFill>
                  <a:srgbClr val="FFFFFF"/>
                </a:solidFill>
                <a:latin typeface="Times New Roman"/>
                <a:cs typeface="Times New Roman"/>
              </a:rPr>
              <a:t>ss</a:t>
            </a:r>
            <a:r>
              <a:rPr lang="en-US" sz="2200" spc="-10" dirty="0" err="1" smtClean="0">
                <a:solidFill>
                  <a:srgbClr val="FFFFFF"/>
                </a:solidFill>
                <a:latin typeface="Times New Roman"/>
                <a:cs typeface="Times New Roman"/>
              </a:rPr>
              <a:t>istant</a:t>
            </a:r>
            <a:r>
              <a:rPr lang="en-US" sz="2200" spc="-10" dirty="0" smtClean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spc="-5" smtClean="0">
                <a:solidFill>
                  <a:srgbClr val="FFFFFF"/>
                </a:solidFill>
                <a:latin typeface="Times New Roman"/>
                <a:cs typeface="Times New Roman"/>
              </a:rPr>
              <a:t>Pr</a:t>
            </a:r>
            <a:r>
              <a:rPr sz="2200" spc="5" smtClean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2200" spc="-5" smtClean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2200" spc="-10" smtClean="0">
                <a:solidFill>
                  <a:srgbClr val="FFFFFF"/>
                </a:solidFill>
                <a:latin typeface="Times New Roman"/>
                <a:cs typeface="Times New Roman"/>
              </a:rPr>
              <a:t>ess</a:t>
            </a:r>
            <a:r>
              <a:rPr sz="2200" spc="5" smtClean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2200" smtClean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lang="en-US" sz="2200" dirty="0">
                <a:solidFill>
                  <a:srgbClr val="FFFFFF"/>
                </a:solidFill>
                <a:latin typeface="Times New Roman"/>
                <a:cs typeface="Times New Roman"/>
              </a:rPr>
              <a:t>(MCA)</a:t>
            </a:r>
            <a:endParaRPr sz="22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096000" y="4038600"/>
            <a:ext cx="2971800" cy="2018501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464820">
              <a:lnSpc>
                <a:spcPct val="100000"/>
              </a:lnSpc>
              <a:spcBef>
                <a:spcPts val="540"/>
              </a:spcBef>
            </a:pP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Submitted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 By</a:t>
            </a:r>
            <a:r>
              <a:rPr lang="en-US" sz="2200" dirty="0">
                <a:solidFill>
                  <a:srgbClr val="FFFFFF"/>
                </a:solidFill>
                <a:latin typeface="Times New Roman"/>
                <a:cs typeface="Times New Roman"/>
              </a:rPr>
              <a:t> :</a:t>
            </a:r>
          </a:p>
          <a:p>
            <a:pPr marL="464820">
              <a:lnSpc>
                <a:spcPct val="100000"/>
              </a:lnSpc>
              <a:spcBef>
                <a:spcPts val="540"/>
              </a:spcBef>
            </a:pPr>
            <a:r>
              <a:rPr lang="en-US" sz="2200" dirty="0">
                <a:solidFill>
                  <a:srgbClr val="FFFFFF"/>
                </a:solidFill>
                <a:latin typeface="Times New Roman"/>
                <a:cs typeface="Times New Roman"/>
              </a:rPr>
              <a:t>Ajay</a:t>
            </a:r>
          </a:p>
          <a:p>
            <a:pPr marL="464820">
              <a:lnSpc>
                <a:spcPct val="100000"/>
              </a:lnSpc>
              <a:spcBef>
                <a:spcPts val="540"/>
              </a:spcBef>
            </a:pPr>
            <a:r>
              <a:rPr lang="en-US" sz="2200" dirty="0" err="1">
                <a:solidFill>
                  <a:srgbClr val="FFFFFF"/>
                </a:solidFill>
                <a:latin typeface="Times New Roman"/>
                <a:cs typeface="Times New Roman"/>
              </a:rPr>
              <a:t>Rohit</a:t>
            </a:r>
            <a:r>
              <a:rPr lang="en-US" sz="22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sz="2200" dirty="0" smtClean="0">
                <a:solidFill>
                  <a:srgbClr val="FFFFFF"/>
                </a:solidFill>
                <a:latin typeface="Times New Roman"/>
                <a:cs typeface="Times New Roman"/>
              </a:rPr>
              <a:t>Singh </a:t>
            </a:r>
            <a:r>
              <a:rPr lang="en-US" sz="2200" dirty="0" err="1" smtClean="0">
                <a:solidFill>
                  <a:srgbClr val="FFFFFF"/>
                </a:solidFill>
                <a:latin typeface="Times New Roman"/>
                <a:cs typeface="Times New Roman"/>
              </a:rPr>
              <a:t>Gusain</a:t>
            </a:r>
            <a:endParaRPr lang="en-US" sz="22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64820">
              <a:lnSpc>
                <a:spcPct val="100000"/>
              </a:lnSpc>
              <a:spcBef>
                <a:spcPts val="540"/>
              </a:spcBef>
            </a:pPr>
            <a:r>
              <a:rPr lang="en-US" sz="2200" dirty="0">
                <a:solidFill>
                  <a:srgbClr val="FFFFFF"/>
                </a:solidFill>
                <a:latin typeface="Times New Roman"/>
                <a:cs typeface="Times New Roman"/>
              </a:rPr>
              <a:t>Deepak Rawat</a:t>
            </a:r>
          </a:p>
          <a:p>
            <a:pPr marL="464820">
              <a:lnSpc>
                <a:spcPct val="100000"/>
              </a:lnSpc>
              <a:spcBef>
                <a:spcPts val="540"/>
              </a:spcBef>
            </a:pPr>
            <a:r>
              <a:rPr lang="en-US" sz="2200" dirty="0" err="1">
                <a:solidFill>
                  <a:srgbClr val="FFFFFF"/>
                </a:solidFill>
                <a:latin typeface="Times New Roman"/>
                <a:cs typeface="Times New Roman"/>
              </a:rPr>
              <a:t>Charu</a:t>
            </a:r>
            <a:r>
              <a:rPr lang="en-US" sz="2200" dirty="0">
                <a:solidFill>
                  <a:srgbClr val="FFFFFF"/>
                </a:solidFill>
                <a:latin typeface="Times New Roman"/>
                <a:cs typeface="Times New Roman"/>
              </a:rPr>
              <a:t> Joshi</a:t>
            </a:r>
            <a:endParaRPr sz="2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FCB4922-BAEB-4798-A0CB-4886D1FFC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Login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="" xmlns:a16="http://schemas.microsoft.com/office/drawing/2014/main" id="{BBEFF222-76A3-40F6-91F9-79C4B89321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88" y="2262783"/>
            <a:ext cx="6711950" cy="3775471"/>
          </a:xfrm>
        </p:spPr>
      </p:pic>
    </p:spTree>
    <p:extLst>
      <p:ext uri="{BB962C8B-B14F-4D97-AF65-F5344CB8AC3E}">
        <p14:creationId xmlns="" xmlns:p14="http://schemas.microsoft.com/office/powerpoint/2010/main" val="3807265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E19140-104B-4336-93B1-A0A8DC349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Login</a:t>
            </a:r>
          </a:p>
        </p:txBody>
      </p:sp>
      <p:pic>
        <p:nvPicPr>
          <p:cNvPr id="6" name="Content Placeholder 10">
            <a:extLst>
              <a:ext uri="{FF2B5EF4-FFF2-40B4-BE49-F238E27FC236}">
                <a16:creationId xmlns="" xmlns:a16="http://schemas.microsoft.com/office/drawing/2014/main" id="{2B46A0CD-4E89-438D-B4E9-378955CA9D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88" y="2262783"/>
            <a:ext cx="6711950" cy="3775471"/>
          </a:xfrm>
        </p:spPr>
      </p:pic>
    </p:spTree>
    <p:extLst>
      <p:ext uri="{BB962C8B-B14F-4D97-AF65-F5344CB8AC3E}">
        <p14:creationId xmlns="" xmlns:p14="http://schemas.microsoft.com/office/powerpoint/2010/main" val="3562293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FAB4EC-2154-4097-88DE-2CDBAD19D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741727"/>
            <a:ext cx="7055380" cy="934674"/>
          </a:xfrm>
        </p:spPr>
        <p:txBody>
          <a:bodyPr/>
          <a:lstStyle/>
          <a:p>
            <a:r>
              <a:rPr lang="en-US" dirty="0"/>
              <a:t>Contact to admin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="" xmlns:a16="http://schemas.microsoft.com/office/drawing/2014/main" id="{745746F7-4ADB-46A3-8968-0C5663904E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88" y="2286000"/>
            <a:ext cx="6711950" cy="3657599"/>
          </a:xfrm>
        </p:spPr>
      </p:pic>
    </p:spTree>
    <p:extLst>
      <p:ext uri="{BB962C8B-B14F-4D97-AF65-F5344CB8AC3E}">
        <p14:creationId xmlns="" xmlns:p14="http://schemas.microsoft.com/office/powerpoint/2010/main" val="3719842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forgot password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lc="http://schemas.openxmlformats.org/drawingml/2006/lockedCanvas" xmlns:pic="http://schemas.openxmlformats.org/drawingml/2006/picture" xmlns="" xmlns:wpc="http://schemas.microsoft.com/office/word/2010/wordprocessingCanvas" xmlns:mc="http://schemas.openxmlformats.org/markup-compatibility/2006" xmlns:o="urn:schemas-microsoft-com:office:office" xmlns:v="urn:schemas-microsoft-com:vml" xmlns:wp14="http://schemas.microsoft.com/office/word/2010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ps="http://schemas.microsoft.com/office/word/2010/wordprocessingShape" xmlns:a14="http://schemas.microsoft.com/office/drawing/2010/main" xmlns:wne="http://schemas.microsoft.com/office/word/2006/wordml" xmlns:wp="http://schemas.openxmlformats.org/drawingml/2006/wordprocessingDrawing" xmlns:m="http://schemas.openxmlformats.org/officeDocument/2006/math" xmlns:ve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827088" y="1752600"/>
            <a:ext cx="7402512" cy="434339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Home Page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ve="http://schemas.openxmlformats.org/markup-compatibility/2006" xmlns:m="http://schemas.openxmlformats.org/officeDocument/2006/math" xmlns:wp="http://schemas.openxmlformats.org/drawingml/2006/wordprocessingDrawing" xmlns:wne="http://schemas.microsoft.com/office/word/2006/wordml" xmlns="" xmlns:wpc="http://schemas.microsoft.com/office/word/2010/wordprocessingCanvas" xmlns:mc="http://schemas.openxmlformats.org/markup-compatibility/2006" xmlns:o="urn:schemas-microsoft-com:office:office" xmlns:v="urn:schemas-microsoft-com:vml" xmlns:wp14="http://schemas.microsoft.com/office/word/2010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914400" y="1676400"/>
            <a:ext cx="7467600" cy="4419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Home Page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ve="http://schemas.openxmlformats.org/markup-compatibility/2006" xmlns:m="http://schemas.openxmlformats.org/officeDocument/2006/math" xmlns:wp="http://schemas.openxmlformats.org/drawingml/2006/wordprocessingDrawing" xmlns:wne="http://schemas.microsoft.com/office/word/2006/wordml" xmlns="" xmlns:wpc="http://schemas.microsoft.com/office/word/2010/wordprocessingCanvas" xmlns:mc="http://schemas.openxmlformats.org/markup-compatibility/2006" xmlns:o="urn:schemas-microsoft-com:office:office" xmlns:v="urn:schemas-microsoft-com:vml" xmlns:wp14="http://schemas.microsoft.com/office/word/2010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990600" y="1752600"/>
            <a:ext cx="6781800" cy="44958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E5CBA6C-9D8B-4B74-97E7-BB05801BA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Technologies/Concepts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E8C97EF-3B5A-4860-BC43-FE9A03224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710" y="2514600"/>
            <a:ext cx="7516290" cy="4195481"/>
          </a:xfrm>
        </p:spPr>
        <p:txBody>
          <a:bodyPr/>
          <a:lstStyle/>
          <a:p>
            <a:r>
              <a:rPr lang="en-US" dirty="0"/>
              <a:t>We have learnt about the php and its connectivity with DB,</a:t>
            </a:r>
          </a:p>
          <a:p>
            <a:r>
              <a:rPr lang="en-US" dirty="0" err="1"/>
              <a:t>Mysql</a:t>
            </a:r>
            <a:r>
              <a:rPr lang="en-US" dirty="0"/>
              <a:t>.  </a:t>
            </a:r>
          </a:p>
          <a:p>
            <a:r>
              <a:rPr lang="en-US" dirty="0"/>
              <a:t>Concepts of CSS,HTML are used. </a:t>
            </a:r>
          </a:p>
          <a:p>
            <a:r>
              <a:rPr lang="en-US" dirty="0"/>
              <a:t>Use various IDEs</a:t>
            </a:r>
          </a:p>
          <a:p>
            <a:r>
              <a:rPr lang="en-US" dirty="0"/>
              <a:t>Make use of various tools and libraries. </a:t>
            </a:r>
          </a:p>
        </p:txBody>
      </p:sp>
    </p:spTree>
    <p:extLst>
      <p:ext uri="{BB962C8B-B14F-4D97-AF65-F5344CB8AC3E}">
        <p14:creationId xmlns="" xmlns:p14="http://schemas.microsoft.com/office/powerpoint/2010/main" val="21681393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71EA10-88BA-4E72-8691-4FFC46A38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990600"/>
            <a:ext cx="7055380" cy="862648"/>
          </a:xfrm>
        </p:spPr>
        <p:txBody>
          <a:bodyPr/>
          <a:lstStyle/>
          <a:p>
            <a:r>
              <a:rPr lang="en-US" dirty="0"/>
              <a:t>Bibliography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28C8666-4171-4506-A2AE-BD5B1BA42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Webistes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www.Stackoverflow.com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www.w3school.com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www.javatpoint.com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5"/>
              </a:rPr>
              <a:t>www.tutorialpont.com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3929346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A772C0-BC47-4FD1-86C3-CD942C946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2057400"/>
            <a:ext cx="8915400" cy="2514600"/>
          </a:xfrm>
        </p:spPr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				</a:t>
            </a:r>
            <a:r>
              <a:rPr lang="en-US" sz="5400" dirty="0">
                <a:solidFill>
                  <a:schemeClr val="accent2"/>
                </a:solidFill>
              </a:rPr>
              <a:t>     </a:t>
            </a:r>
            <a:r>
              <a:rPr lang="en-US" sz="5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5400" b="1" u="sng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296EC47-46E7-4F05-89C3-E0B9274ACB15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827700" y="7467600"/>
            <a:ext cx="6711654" cy="6096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415760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0700" y="1097279"/>
            <a:ext cx="3822700" cy="6745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300" spc="-5" dirty="0"/>
              <a:t>Objective</a:t>
            </a:r>
            <a:endParaRPr sz="4300" dirty="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dirty="0"/>
              <a:pPr marL="38100">
                <a:lnSpc>
                  <a:spcPct val="100000"/>
                </a:lnSpc>
                <a:spcBef>
                  <a:spcPts val="10"/>
                </a:spcBef>
              </a:pPr>
              <a:t>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892810" y="1936750"/>
            <a:ext cx="7434580" cy="35826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3850" indent="-247650">
              <a:lnSpc>
                <a:spcPct val="100000"/>
              </a:lnSpc>
              <a:spcBef>
                <a:spcPts val="100"/>
              </a:spcBef>
              <a:buClr>
                <a:srgbClr val="0E6EC5"/>
              </a:buClr>
              <a:buSzPct val="84090"/>
              <a:buFont typeface="Arial"/>
              <a:buChar char=""/>
              <a:tabLst>
                <a:tab pos="323215" algn="l"/>
                <a:tab pos="323850" algn="l"/>
              </a:tabLst>
            </a:pPr>
            <a:r>
              <a:rPr sz="2200" spc="-55" dirty="0">
                <a:solidFill>
                  <a:srgbClr val="FFFFFF"/>
                </a:solidFill>
                <a:latin typeface="Times New Roman"/>
                <a:cs typeface="Times New Roman"/>
              </a:rPr>
              <a:t>To 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handle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the entire activity 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of a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FFFFFF"/>
                </a:solidFill>
                <a:latin typeface="Times New Roman"/>
                <a:cs typeface="Times New Roman"/>
              </a:rPr>
              <a:t>library.</a:t>
            </a:r>
            <a:endParaRPr sz="2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0E6EC5"/>
              </a:buClr>
              <a:buFont typeface="Arial"/>
              <a:buChar char=""/>
            </a:pPr>
            <a:endParaRPr sz="3500" dirty="0">
              <a:latin typeface="Times New Roman"/>
              <a:cs typeface="Times New Roman"/>
            </a:endParaRPr>
          </a:p>
          <a:p>
            <a:pPr marL="323850" marR="68580" indent="-247650">
              <a:lnSpc>
                <a:spcPct val="100000"/>
              </a:lnSpc>
              <a:buClr>
                <a:srgbClr val="0E6EC5"/>
              </a:buClr>
              <a:buSzPct val="84090"/>
              <a:buFont typeface="Arial"/>
              <a:buChar char=""/>
              <a:tabLst>
                <a:tab pos="323215" algn="l"/>
                <a:tab pos="323850" algn="l"/>
                <a:tab pos="756285" algn="l"/>
                <a:tab pos="1755775" algn="l"/>
                <a:tab pos="2396490" algn="l"/>
                <a:tab pos="3314700" algn="l"/>
                <a:tab pos="4650740" algn="l"/>
                <a:tab pos="5401310" algn="l"/>
                <a:tab pos="6706870" algn="l"/>
              </a:tabLst>
            </a:pPr>
            <a:r>
              <a:rPr sz="2200" spc="-105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o	p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vi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d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e	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ea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sy	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2200" spc="15" dirty="0">
                <a:solidFill>
                  <a:srgbClr val="FFFFFF"/>
                </a:solidFill>
                <a:latin typeface="Times New Roman"/>
                <a:cs typeface="Times New Roman"/>
              </a:rPr>
              <a:t>y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em	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c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ir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c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u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l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io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n	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u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g	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c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m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pu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s	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h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r 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than writing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system.</a:t>
            </a:r>
            <a:endParaRPr sz="2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0E6EC5"/>
              </a:buClr>
              <a:buFont typeface="Arial"/>
              <a:buChar char=""/>
            </a:pPr>
            <a:endParaRPr sz="3500" dirty="0">
              <a:latin typeface="Times New Roman"/>
              <a:cs typeface="Times New Roman"/>
            </a:endParaRPr>
          </a:p>
          <a:p>
            <a:pPr marL="323850" marR="67310" indent="-247650">
              <a:lnSpc>
                <a:spcPct val="100000"/>
              </a:lnSpc>
              <a:buClr>
                <a:srgbClr val="0E6EC5"/>
              </a:buClr>
              <a:buSzPct val="84090"/>
              <a:buFont typeface="Arial"/>
              <a:buChar char=""/>
              <a:tabLst>
                <a:tab pos="323215" algn="l"/>
                <a:tab pos="323850" algn="l"/>
                <a:tab pos="2052320" algn="l"/>
                <a:tab pos="2931160" algn="l"/>
                <a:tab pos="4093845" algn="l"/>
                <a:tab pos="4907280" algn="l"/>
                <a:tab pos="5504815" algn="l"/>
                <a:tab pos="6069330" algn="l"/>
                <a:tab pos="6884034" algn="l"/>
                <a:tab pos="7234555" algn="l"/>
              </a:tabLst>
            </a:pPr>
            <a:r>
              <a:rPr sz="2200" spc="-105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o </a:t>
            </a:r>
            <a:r>
              <a:rPr sz="2200" spc="-1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Times New Roman"/>
                <a:cs typeface="Times New Roman"/>
              </a:rPr>
              <a:t>m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d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rni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z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e	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l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ibr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y	da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ba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se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,	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wher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e	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d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a	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w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as	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2200" spc="5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d	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n	a 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card-based catalog.</a:t>
            </a:r>
            <a:endParaRPr sz="2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0E6EC5"/>
              </a:buClr>
              <a:buFont typeface="Arial"/>
              <a:buChar char=""/>
            </a:pPr>
            <a:endParaRPr sz="3500" dirty="0">
              <a:latin typeface="Times New Roman"/>
              <a:cs typeface="Times New Roman"/>
            </a:endParaRPr>
          </a:p>
          <a:p>
            <a:pPr marL="323850" indent="-247650">
              <a:lnSpc>
                <a:spcPct val="100000"/>
              </a:lnSpc>
              <a:buClr>
                <a:srgbClr val="0E6EC5"/>
              </a:buClr>
              <a:buSzPct val="84090"/>
              <a:buFont typeface="Arial"/>
              <a:buChar char=""/>
              <a:tabLst>
                <a:tab pos="323215" algn="l"/>
                <a:tab pos="323850" algn="l"/>
              </a:tabLst>
            </a:pPr>
            <a:r>
              <a:rPr sz="2200" spc="-55" dirty="0">
                <a:solidFill>
                  <a:srgbClr val="FFFFFF"/>
                </a:solidFill>
                <a:latin typeface="Times New Roman"/>
                <a:cs typeface="Times New Roman"/>
              </a:rPr>
              <a:t>To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optimize the system users’ work and</a:t>
            </a:r>
            <a:r>
              <a:rPr sz="2200" spc="-1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time.</a:t>
            </a:r>
            <a:endParaRPr sz="2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0700" y="855979"/>
            <a:ext cx="3441700" cy="680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00" spc="-5" dirty="0"/>
              <a:t>Int</a:t>
            </a:r>
            <a:r>
              <a:rPr sz="4300" spc="-40" dirty="0"/>
              <a:t>ro</a:t>
            </a:r>
            <a:r>
              <a:rPr sz="4300" spc="-5" dirty="0"/>
              <a:t>duc</a:t>
            </a:r>
            <a:r>
              <a:rPr sz="4300" dirty="0"/>
              <a:t>tion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dirty="0"/>
              <a:pPr marL="38100">
                <a:lnSpc>
                  <a:spcPct val="100000"/>
                </a:lnSpc>
                <a:spcBef>
                  <a:spcPts val="10"/>
                </a:spcBef>
              </a:pPr>
              <a:t>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905510" y="1708150"/>
            <a:ext cx="6835140" cy="4518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1150" indent="-247650">
              <a:lnSpc>
                <a:spcPct val="100000"/>
              </a:lnSpc>
              <a:spcBef>
                <a:spcPts val="100"/>
              </a:spcBef>
              <a:buClr>
                <a:srgbClr val="0E6EC5"/>
              </a:buClr>
              <a:buSzPct val="84090"/>
              <a:buFont typeface="Arial"/>
              <a:buChar char=""/>
              <a:tabLst>
                <a:tab pos="310515" algn="l"/>
                <a:tab pos="311150" algn="l"/>
              </a:tabLst>
            </a:pP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System has 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2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users: </a:t>
            </a:r>
            <a:r>
              <a:rPr sz="2200" spc="-20" dirty="0">
                <a:solidFill>
                  <a:srgbClr val="FFFFFF"/>
                </a:solidFill>
                <a:latin typeface="Times New Roman"/>
                <a:cs typeface="Times New Roman"/>
              </a:rPr>
              <a:t>Admin 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&amp;</a:t>
            </a:r>
            <a:r>
              <a:rPr sz="2200" spc="-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Receptionist.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0E6EC5"/>
              </a:buClr>
              <a:buFont typeface="Arial"/>
              <a:buChar char=""/>
            </a:pPr>
            <a:endParaRPr sz="3500">
              <a:latin typeface="Times New Roman"/>
              <a:cs typeface="Times New Roman"/>
            </a:endParaRPr>
          </a:p>
          <a:p>
            <a:pPr marL="311150" indent="-247650">
              <a:lnSpc>
                <a:spcPct val="100000"/>
              </a:lnSpc>
              <a:buClr>
                <a:srgbClr val="0E6EC5"/>
              </a:buClr>
              <a:buSzPct val="84090"/>
              <a:buFont typeface="Arial"/>
              <a:buChar char=""/>
              <a:tabLst>
                <a:tab pos="310515" algn="l"/>
                <a:tab pos="311150" algn="l"/>
              </a:tabLst>
            </a:pP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System allows </a:t>
            </a:r>
            <a:r>
              <a:rPr sz="2200" spc="-15" dirty="0">
                <a:solidFill>
                  <a:srgbClr val="FFFFFF"/>
                </a:solidFill>
                <a:latin typeface="Times New Roman"/>
                <a:cs typeface="Times New Roman"/>
              </a:rPr>
              <a:t>Admin</a:t>
            </a:r>
            <a:r>
              <a:rPr sz="2200" spc="-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to:</a:t>
            </a:r>
            <a:endParaRPr sz="2200">
              <a:latin typeface="Times New Roman"/>
              <a:cs typeface="Times New Roman"/>
            </a:endParaRPr>
          </a:p>
          <a:p>
            <a:pPr marL="733425" lvl="1" indent="-148590">
              <a:lnSpc>
                <a:spcPct val="100000"/>
              </a:lnSpc>
              <a:spcBef>
                <a:spcPts val="400"/>
              </a:spcBef>
              <a:buChar char="-"/>
              <a:tabLst>
                <a:tab pos="734060" algn="l"/>
              </a:tabLst>
            </a:pP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add/remove </a:t>
            </a:r>
            <a:r>
              <a:rPr sz="2000" dirty="0">
                <a:solidFill>
                  <a:srgbClr val="FFFFFF"/>
                </a:solidFill>
                <a:latin typeface="Times New Roman"/>
                <a:cs typeface="Times New Roman"/>
              </a:rPr>
              <a:t>books </a:t>
            </a: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to/form the library</a:t>
            </a:r>
            <a:r>
              <a:rPr sz="20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database.</a:t>
            </a:r>
            <a:endParaRPr sz="2000">
              <a:latin typeface="Times New Roman"/>
              <a:cs typeface="Times New Roman"/>
            </a:endParaRPr>
          </a:p>
          <a:p>
            <a:pPr marL="733425" lvl="1" indent="-148590">
              <a:lnSpc>
                <a:spcPct val="100000"/>
              </a:lnSpc>
              <a:spcBef>
                <a:spcPts val="400"/>
              </a:spcBef>
              <a:buChar char="-"/>
              <a:tabLst>
                <a:tab pos="734060" algn="l"/>
              </a:tabLst>
            </a:pPr>
            <a:r>
              <a:rPr sz="2000" dirty="0">
                <a:solidFill>
                  <a:srgbClr val="FFFFFF"/>
                </a:solidFill>
                <a:latin typeface="Times New Roman"/>
                <a:cs typeface="Times New Roman"/>
              </a:rPr>
              <a:t>order books alongside </a:t>
            </a: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the requests </a:t>
            </a:r>
            <a:r>
              <a:rPr sz="2000" dirty="0">
                <a:solidFill>
                  <a:srgbClr val="FFFFFF"/>
                </a:solidFill>
                <a:latin typeface="Times New Roman"/>
                <a:cs typeface="Times New Roman"/>
              </a:rPr>
              <a:t>of </a:t>
            </a: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2000" spc="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Times New Roman"/>
                <a:cs typeface="Times New Roman"/>
              </a:rPr>
              <a:t>members</a:t>
            </a:r>
            <a:endParaRPr sz="2000">
              <a:latin typeface="Times New Roman"/>
              <a:cs typeface="Times New Roman"/>
            </a:endParaRPr>
          </a:p>
          <a:p>
            <a:pPr marL="733425" lvl="1" indent="-148590">
              <a:lnSpc>
                <a:spcPct val="100000"/>
              </a:lnSpc>
              <a:spcBef>
                <a:spcPts val="400"/>
              </a:spcBef>
              <a:buChar char="-"/>
              <a:tabLst>
                <a:tab pos="734060" algn="l"/>
              </a:tabLst>
            </a:pP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maintain the system </a:t>
            </a:r>
            <a:r>
              <a:rPr sz="2000" dirty="0">
                <a:solidFill>
                  <a:srgbClr val="FFFFFF"/>
                </a:solidFill>
                <a:latin typeface="Times New Roman"/>
                <a:cs typeface="Times New Roman"/>
              </a:rPr>
              <a:t>run </a:t>
            </a:r>
            <a:r>
              <a:rPr sz="2000" spc="-10" dirty="0">
                <a:solidFill>
                  <a:srgbClr val="FFFFFF"/>
                </a:solidFill>
                <a:latin typeface="Times New Roman"/>
                <a:cs typeface="Times New Roman"/>
              </a:rPr>
              <a:t>operationally.</a:t>
            </a:r>
            <a:endParaRPr sz="2000">
              <a:latin typeface="Times New Roman"/>
              <a:cs typeface="Times New Roman"/>
            </a:endParaRPr>
          </a:p>
          <a:p>
            <a:pPr lvl="1">
              <a:lnSpc>
                <a:spcPct val="100000"/>
              </a:lnSpc>
              <a:spcBef>
                <a:spcPts val="10"/>
              </a:spcBef>
              <a:buClr>
                <a:srgbClr val="FFFFFF"/>
              </a:buClr>
              <a:buFont typeface="Times New Roman"/>
              <a:buChar char="-"/>
            </a:pPr>
            <a:endParaRPr sz="3050">
              <a:latin typeface="Times New Roman"/>
              <a:cs typeface="Times New Roman"/>
            </a:endParaRPr>
          </a:p>
          <a:p>
            <a:pPr marL="311150" indent="-247650">
              <a:lnSpc>
                <a:spcPct val="100000"/>
              </a:lnSpc>
              <a:buClr>
                <a:srgbClr val="0E6EC5"/>
              </a:buClr>
              <a:buSzPct val="84090"/>
              <a:buFont typeface="Arial"/>
              <a:buChar char=""/>
              <a:tabLst>
                <a:tab pos="310515" algn="l"/>
                <a:tab pos="311150" algn="l"/>
              </a:tabLst>
            </a:pP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System allows Receptionist</a:t>
            </a:r>
            <a:r>
              <a:rPr sz="22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to:</a:t>
            </a:r>
            <a:endParaRPr sz="2200">
              <a:latin typeface="Times New Roman"/>
              <a:cs typeface="Times New Roman"/>
            </a:endParaRPr>
          </a:p>
          <a:p>
            <a:pPr marL="916305" lvl="1" indent="-148590">
              <a:lnSpc>
                <a:spcPct val="100000"/>
              </a:lnSpc>
              <a:spcBef>
                <a:spcPts val="640"/>
              </a:spcBef>
              <a:buChar char="-"/>
              <a:tabLst>
                <a:tab pos="916940" algn="l"/>
              </a:tabLst>
            </a:pP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search </a:t>
            </a:r>
            <a:r>
              <a:rPr sz="2000" spc="-10" dirty="0">
                <a:solidFill>
                  <a:srgbClr val="FFFFFF"/>
                </a:solidFill>
                <a:latin typeface="Times New Roman"/>
                <a:cs typeface="Times New Roman"/>
              </a:rPr>
              <a:t>library’s</a:t>
            </a:r>
            <a:r>
              <a:rPr sz="2000" spc="-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FFFFFF"/>
                </a:solidFill>
                <a:latin typeface="Times New Roman"/>
                <a:cs typeface="Times New Roman"/>
              </a:rPr>
              <a:t>books</a:t>
            </a:r>
            <a:endParaRPr sz="2000">
              <a:latin typeface="Times New Roman"/>
              <a:cs typeface="Times New Roman"/>
            </a:endParaRPr>
          </a:p>
          <a:p>
            <a:pPr marL="916305" lvl="1" indent="-148590">
              <a:lnSpc>
                <a:spcPct val="100000"/>
              </a:lnSpc>
              <a:spcBef>
                <a:spcPts val="440"/>
              </a:spcBef>
              <a:buChar char="-"/>
              <a:tabLst>
                <a:tab pos="916940" algn="l"/>
              </a:tabLst>
            </a:pP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move </a:t>
            </a:r>
            <a:r>
              <a:rPr sz="2000" dirty="0">
                <a:solidFill>
                  <a:srgbClr val="FFFFFF"/>
                </a:solidFill>
                <a:latin typeface="Times New Roman"/>
                <a:cs typeface="Times New Roman"/>
              </a:rPr>
              <a:t>books </a:t>
            </a: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physically and </a:t>
            </a:r>
            <a:r>
              <a:rPr sz="2000" dirty="0">
                <a:solidFill>
                  <a:srgbClr val="FFFFFF"/>
                </a:solidFill>
                <a:latin typeface="Times New Roman"/>
                <a:cs typeface="Times New Roman"/>
              </a:rPr>
              <a:t>update </a:t>
            </a: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the location in</a:t>
            </a:r>
            <a:r>
              <a:rPr sz="2000" spc="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system.</a:t>
            </a:r>
            <a:endParaRPr sz="2000">
              <a:latin typeface="Times New Roman"/>
              <a:cs typeface="Times New Roman"/>
            </a:endParaRPr>
          </a:p>
          <a:p>
            <a:pPr marL="916305" lvl="1" indent="-148590">
              <a:lnSpc>
                <a:spcPct val="100000"/>
              </a:lnSpc>
              <a:spcBef>
                <a:spcPts val="400"/>
              </a:spcBef>
              <a:buChar char="-"/>
              <a:tabLst>
                <a:tab pos="916940" algn="l"/>
              </a:tabLst>
            </a:pP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receive the notifications </a:t>
            </a:r>
            <a:r>
              <a:rPr sz="2000" dirty="0">
                <a:solidFill>
                  <a:srgbClr val="FFFFFF"/>
                </a:solidFill>
                <a:latin typeface="Times New Roman"/>
                <a:cs typeface="Times New Roman"/>
              </a:rPr>
              <a:t>of </a:t>
            </a: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2000" spc="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Times New Roman"/>
                <a:cs typeface="Times New Roman"/>
              </a:rPr>
              <a:t>system.</a:t>
            </a:r>
            <a:endParaRPr sz="2000">
              <a:latin typeface="Times New Roman"/>
              <a:cs typeface="Times New Roman"/>
            </a:endParaRPr>
          </a:p>
          <a:p>
            <a:pPr marL="916305" lvl="1" indent="-148590">
              <a:lnSpc>
                <a:spcPct val="100000"/>
              </a:lnSpc>
              <a:spcBef>
                <a:spcPts val="400"/>
              </a:spcBef>
              <a:buChar char="-"/>
              <a:tabLst>
                <a:tab pos="916940" algn="l"/>
              </a:tabLst>
            </a:pP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check the availability </a:t>
            </a:r>
            <a:r>
              <a:rPr sz="2000" dirty="0">
                <a:solidFill>
                  <a:srgbClr val="FFFFFF"/>
                </a:solidFill>
                <a:latin typeface="Times New Roman"/>
                <a:cs typeface="Times New Roman"/>
              </a:rPr>
              <a:t>of the </a:t>
            </a: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requests</a:t>
            </a:r>
            <a:r>
              <a:rPr sz="2000" spc="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Times New Roman"/>
                <a:cs typeface="Times New Roman"/>
              </a:rPr>
              <a:t>manually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0700" y="715009"/>
            <a:ext cx="7266304" cy="680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665095" algn="l"/>
              </a:tabLst>
            </a:pPr>
            <a:r>
              <a:rPr lang="en-US" sz="4300" spc="-5" dirty="0"/>
              <a:t> </a:t>
            </a:r>
            <a:r>
              <a:rPr sz="4300" spc="-5" dirty="0"/>
              <a:t>Functional	</a:t>
            </a:r>
            <a:r>
              <a:rPr sz="4300" spc="-15" dirty="0"/>
              <a:t>Requirements</a:t>
            </a:r>
            <a:endParaRPr sz="4300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dirty="0"/>
              <a:pPr marL="38100">
                <a:lnSpc>
                  <a:spcPct val="100000"/>
                </a:lnSpc>
                <a:spcBef>
                  <a:spcPts val="10"/>
                </a:spcBef>
              </a:pPr>
              <a:t>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881380" y="1710689"/>
            <a:ext cx="7266305" cy="283083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14960" indent="-238760">
              <a:lnSpc>
                <a:spcPct val="100000"/>
              </a:lnSpc>
              <a:spcBef>
                <a:spcPts val="130"/>
              </a:spcBef>
              <a:buClr>
                <a:srgbClr val="0E6EC5"/>
              </a:buClr>
              <a:buSzPct val="85714"/>
              <a:buFont typeface="Arial"/>
              <a:buChar char=""/>
              <a:tabLst>
                <a:tab pos="314325" algn="l"/>
                <a:tab pos="314960" algn="l"/>
              </a:tabLst>
            </a:pP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Store 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necessary </a:t>
            </a: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information 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about 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items </a:t>
            </a: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in 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the </a:t>
            </a: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library</a:t>
            </a:r>
            <a:r>
              <a:rPr sz="2100" spc="9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database.</a:t>
            </a: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0E6EC5"/>
              </a:buClr>
              <a:buFont typeface="Arial"/>
              <a:buChar char=""/>
            </a:pPr>
            <a:endParaRPr sz="3450">
              <a:latin typeface="Times New Roman"/>
              <a:cs typeface="Times New Roman"/>
            </a:endParaRPr>
          </a:p>
          <a:p>
            <a:pPr marL="314960" indent="-238760">
              <a:lnSpc>
                <a:spcPct val="100000"/>
              </a:lnSpc>
              <a:buClr>
                <a:srgbClr val="0E6EC5"/>
              </a:buClr>
              <a:buSzPct val="85714"/>
              <a:buFont typeface="Arial"/>
              <a:buChar char=""/>
              <a:tabLst>
                <a:tab pos="314325" algn="l"/>
                <a:tab pos="314960" algn="l"/>
              </a:tabLst>
            </a:pP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Store information 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about the </a:t>
            </a: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library</a:t>
            </a:r>
            <a:r>
              <a:rPr sz="2100" spc="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members.</a:t>
            </a: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0E6EC5"/>
              </a:buClr>
              <a:buFont typeface="Arial"/>
              <a:buChar char=""/>
            </a:pPr>
            <a:endParaRPr sz="3450">
              <a:latin typeface="Times New Roman"/>
              <a:cs typeface="Times New Roman"/>
            </a:endParaRPr>
          </a:p>
          <a:p>
            <a:pPr marL="314960" indent="-238760">
              <a:lnSpc>
                <a:spcPct val="100000"/>
              </a:lnSpc>
              <a:buClr>
                <a:srgbClr val="0E6EC5"/>
              </a:buClr>
              <a:buSzPct val="85714"/>
              <a:buFont typeface="Arial"/>
              <a:buChar char=""/>
              <a:tabLst>
                <a:tab pos="314325" algn="l"/>
                <a:tab pos="314960" algn="l"/>
              </a:tabLst>
            </a:pP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Allows search of item </a:t>
            </a:r>
            <a:r>
              <a:rPr sz="2100" spc="15" dirty="0">
                <a:solidFill>
                  <a:srgbClr val="FFFFFF"/>
                </a:solidFill>
                <a:latin typeface="Times New Roman"/>
                <a:cs typeface="Times New Roman"/>
              </a:rPr>
              <a:t>by 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author, title 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or</a:t>
            </a:r>
            <a:r>
              <a:rPr sz="210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100" spc="15" dirty="0">
                <a:solidFill>
                  <a:srgbClr val="FFFFFF"/>
                </a:solidFill>
                <a:latin typeface="Times New Roman"/>
                <a:cs typeface="Times New Roman"/>
              </a:rPr>
              <a:t>keywords.</a:t>
            </a: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0E6EC5"/>
              </a:buClr>
              <a:buFont typeface="Arial"/>
              <a:buChar char=""/>
            </a:pPr>
            <a:endParaRPr sz="3450">
              <a:latin typeface="Times New Roman"/>
              <a:cs typeface="Times New Roman"/>
            </a:endParaRPr>
          </a:p>
          <a:p>
            <a:pPr marL="314960" indent="-238760">
              <a:lnSpc>
                <a:spcPct val="100000"/>
              </a:lnSpc>
              <a:buClr>
                <a:srgbClr val="0E6EC5"/>
              </a:buClr>
              <a:buSzPct val="85714"/>
              <a:buFont typeface="Arial"/>
              <a:buChar char=""/>
              <a:tabLst>
                <a:tab pos="314325" algn="l"/>
                <a:tab pos="314960" algn="l"/>
              </a:tabLst>
            </a:pP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Notify 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the </a:t>
            </a: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members automatically </a:t>
            </a:r>
            <a:r>
              <a:rPr sz="2100" spc="15" dirty="0">
                <a:solidFill>
                  <a:srgbClr val="FFFFFF"/>
                </a:solidFill>
                <a:latin typeface="Times New Roman"/>
                <a:cs typeface="Times New Roman"/>
              </a:rPr>
              <a:t>by</a:t>
            </a:r>
            <a:r>
              <a:rPr sz="2100" spc="1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e-mail.</a:t>
            </a:r>
            <a:endParaRPr sz="21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25830" y="5020309"/>
            <a:ext cx="1092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925" dirty="0">
                <a:solidFill>
                  <a:srgbClr val="0E6EC5"/>
                </a:solidFill>
                <a:latin typeface="Arial"/>
                <a:cs typeface="Arial"/>
              </a:rPr>
              <a:t>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83639" y="5017770"/>
            <a:ext cx="7077709" cy="67691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>
              <a:lnSpc>
                <a:spcPct val="102000"/>
              </a:lnSpc>
              <a:spcBef>
                <a:spcPts val="80"/>
              </a:spcBef>
              <a:tabLst>
                <a:tab pos="1176020" algn="l"/>
                <a:tab pos="2112010" algn="l"/>
                <a:tab pos="2703195" algn="l"/>
                <a:tab pos="3760470" algn="l"/>
                <a:tab pos="5258435" algn="l"/>
                <a:tab pos="6481445" algn="l"/>
              </a:tabLst>
            </a:pPr>
            <a:r>
              <a:rPr sz="2100" spc="30" dirty="0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ene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	r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epor</a:t>
            </a:r>
            <a:r>
              <a:rPr sz="2100" spc="-10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	li</a:t>
            </a: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2100" spc="15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verdue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2100" spc="15" dirty="0">
                <a:solidFill>
                  <a:srgbClr val="FFFFFF"/>
                </a:solidFill>
                <a:latin typeface="Times New Roman"/>
                <a:cs typeface="Times New Roman"/>
              </a:rPr>
              <a:t>no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100" spc="-10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fic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ti</a:t>
            </a:r>
            <a:r>
              <a:rPr sz="2100" spc="15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reque</a:t>
            </a: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ste</a:t>
            </a:r>
            <a:r>
              <a:rPr sz="2100" spc="15" dirty="0">
                <a:solidFill>
                  <a:srgbClr val="FFFFFF"/>
                </a:solidFill>
                <a:latin typeface="Times New Roman"/>
                <a:cs typeface="Times New Roman"/>
              </a:rPr>
              <a:t>d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	item</a:t>
            </a: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s  availability 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and so</a:t>
            </a:r>
            <a:r>
              <a:rPr sz="2100" spc="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on.</a:t>
            </a:r>
            <a:endParaRPr sz="21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25830" y="6172200"/>
            <a:ext cx="1092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925" dirty="0">
                <a:solidFill>
                  <a:srgbClr val="0E6EC5"/>
                </a:solidFill>
                <a:latin typeface="Arial"/>
                <a:cs typeface="Arial"/>
              </a:rPr>
              <a:t>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83639" y="6170929"/>
            <a:ext cx="5288915" cy="3505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Store information </a:t>
            </a:r>
            <a:r>
              <a:rPr sz="2100" spc="10" dirty="0">
                <a:solidFill>
                  <a:srgbClr val="FFFFFF"/>
                </a:solidFill>
                <a:latin typeface="Times New Roman"/>
                <a:cs typeface="Times New Roman"/>
              </a:rPr>
              <a:t>about each </a:t>
            </a:r>
            <a:r>
              <a:rPr sz="2100" spc="5" dirty="0">
                <a:solidFill>
                  <a:srgbClr val="FFFFFF"/>
                </a:solidFill>
                <a:latin typeface="Times New Roman"/>
                <a:cs typeface="Times New Roman"/>
              </a:rPr>
              <a:t>shelf in the</a:t>
            </a:r>
            <a:r>
              <a:rPr sz="2100" spc="5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100" dirty="0">
                <a:solidFill>
                  <a:srgbClr val="FFFFFF"/>
                </a:solidFill>
                <a:latin typeface="Times New Roman"/>
                <a:cs typeface="Times New Roman"/>
              </a:rPr>
              <a:t>library.</a:t>
            </a:r>
            <a:endParaRPr sz="21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2EDD0CF-27B2-4B39-82E5-1D894B92C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762000"/>
            <a:ext cx="7055380" cy="1091248"/>
          </a:xfrm>
        </p:spPr>
        <p:txBody>
          <a:bodyPr/>
          <a:lstStyle/>
          <a:p>
            <a:r>
              <a:rPr lang="en-US" dirty="0"/>
              <a:t>	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BB5AB1F-175F-4177-98F5-F311E5F08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974" y="2514600"/>
            <a:ext cx="7974226" cy="32004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Library management system is a project which aims in developing a computerized system to maintain all the daily work of a library. </a:t>
            </a:r>
          </a:p>
          <a:p>
            <a:endParaRPr lang="en-US" dirty="0"/>
          </a:p>
          <a:p>
            <a:r>
              <a:rPr lang="en-US" dirty="0"/>
              <a:t>The system helps both students and library manager to keep a constant track of all the books available in the library. </a:t>
            </a:r>
          </a:p>
          <a:p>
            <a:endParaRPr lang="en-US" dirty="0"/>
          </a:p>
          <a:p>
            <a:r>
              <a:rPr lang="en-US" dirty="0"/>
              <a:t>It allows both the admin and the student to search for the desired book. </a:t>
            </a:r>
          </a:p>
        </p:txBody>
      </p:sp>
    </p:spTree>
    <p:extLst>
      <p:ext uri="{BB962C8B-B14F-4D97-AF65-F5344CB8AC3E}">
        <p14:creationId xmlns="" xmlns:p14="http://schemas.microsoft.com/office/powerpoint/2010/main" val="1765730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1826A5-A551-4CD5-9741-E3C97AC09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90600"/>
            <a:ext cx="6854290" cy="11430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61EF026-4BC7-40A3-8E9A-3FD3EA9E0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2667000"/>
            <a:ext cx="6711654" cy="3581406"/>
          </a:xfrm>
        </p:spPr>
        <p:txBody>
          <a:bodyPr/>
          <a:lstStyle/>
          <a:p>
            <a:r>
              <a:rPr lang="en-US" dirty="0"/>
              <a:t>The main feature of this system is that all the books available in the library can be displayed in a list so that students need not roam through the entire library to find a book.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Additionally, the application effectively maintains the details of users/students to whom books have been issued; it also records the issued date and return date.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377793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0700" y="1324609"/>
            <a:ext cx="5118100" cy="680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00" spc="-5" dirty="0"/>
              <a:t>User</a:t>
            </a:r>
            <a:r>
              <a:rPr sz="4300" spc="-150" dirty="0"/>
              <a:t> </a:t>
            </a:r>
            <a:r>
              <a:rPr sz="4300" spc="-10" dirty="0"/>
              <a:t>Requirements</a:t>
            </a:r>
            <a:endParaRPr sz="4300" dirty="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dirty="0"/>
              <a:pPr marL="38100">
                <a:lnSpc>
                  <a:spcPct val="100000"/>
                </a:lnSpc>
                <a:spcBef>
                  <a:spcPts val="10"/>
                </a:spcBef>
              </a:pPr>
              <a:t>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58800" y="2393950"/>
            <a:ext cx="7595234" cy="2800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60400" marR="30480" indent="-246379">
              <a:lnSpc>
                <a:spcPct val="100000"/>
              </a:lnSpc>
              <a:spcBef>
                <a:spcPts val="100"/>
              </a:spcBef>
              <a:tabLst>
                <a:tab pos="659765" algn="l"/>
              </a:tabLst>
            </a:pPr>
            <a:r>
              <a:rPr sz="2775" spc="-1410" baseline="9009" dirty="0">
                <a:solidFill>
                  <a:srgbClr val="0E6EC5"/>
                </a:solidFill>
                <a:latin typeface="Arial"/>
                <a:cs typeface="Arial"/>
              </a:rPr>
              <a:t>	</a:t>
            </a: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Users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should 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have the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basic knowledge about 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the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internet and  web related applications, and 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the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basic computer</a:t>
            </a:r>
            <a:r>
              <a:rPr sz="2200" spc="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using.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800">
              <a:latin typeface="Times New Roman"/>
              <a:cs typeface="Times New Roman"/>
            </a:endParaRPr>
          </a:p>
          <a:p>
            <a:pPr marL="50800">
              <a:lnSpc>
                <a:spcPct val="100000"/>
              </a:lnSpc>
            </a:pPr>
            <a:r>
              <a:rPr sz="4300" b="1" spc="-10" dirty="0">
                <a:solidFill>
                  <a:srgbClr val="FFFFFF"/>
                </a:solidFill>
                <a:latin typeface="Times New Roman"/>
                <a:cs typeface="Times New Roman"/>
              </a:rPr>
              <a:t>Legal</a:t>
            </a:r>
            <a:r>
              <a:rPr sz="43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Requirements</a:t>
            </a:r>
            <a:endParaRPr sz="4300">
              <a:latin typeface="Times New Roman"/>
              <a:cs typeface="Times New Roman"/>
            </a:endParaRPr>
          </a:p>
          <a:p>
            <a:pPr marL="488950">
              <a:lnSpc>
                <a:spcPct val="100000"/>
              </a:lnSpc>
              <a:spcBef>
                <a:spcPts val="2760"/>
              </a:spcBef>
              <a:tabLst>
                <a:tab pos="735965" algn="l"/>
              </a:tabLst>
            </a:pPr>
            <a:r>
              <a:rPr sz="2775" spc="7" baseline="9009" dirty="0">
                <a:solidFill>
                  <a:srgbClr val="0E6EC5"/>
                </a:solidFill>
                <a:latin typeface="Arial"/>
                <a:cs typeface="Arial"/>
              </a:rPr>
              <a:t>-	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All personal information should </a:t>
            </a:r>
            <a:r>
              <a:rPr sz="2200" dirty="0">
                <a:solidFill>
                  <a:srgbClr val="FFFFFF"/>
                </a:solidFill>
                <a:latin typeface="Times New Roman"/>
                <a:cs typeface="Times New Roman"/>
              </a:rPr>
              <a:t>be</a:t>
            </a:r>
            <a:r>
              <a:rPr sz="2200" spc="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protected.</a:t>
            </a:r>
            <a:endParaRPr sz="2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088" y="1752600"/>
            <a:ext cx="6711950" cy="4495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12F6F6-7FD3-4743-ADD1-DCD3C33C0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Registration Page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="" xmlns:a16="http://schemas.microsoft.com/office/drawing/2014/main" id="{5E3793F0-5056-4302-870E-734C59966D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88" y="2262783"/>
            <a:ext cx="6711950" cy="3775471"/>
          </a:xfrm>
        </p:spPr>
      </p:pic>
    </p:spTree>
    <p:extLst>
      <p:ext uri="{BB962C8B-B14F-4D97-AF65-F5344CB8AC3E}">
        <p14:creationId xmlns="" xmlns:p14="http://schemas.microsoft.com/office/powerpoint/2010/main" val="30336262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239</TotalTime>
  <Words>342</Words>
  <Application>Microsoft Office PowerPoint</Application>
  <PresentationFormat>On-screen Show (4:3)</PresentationFormat>
  <Paragraphs>85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Ion</vt:lpstr>
      <vt:lpstr> Library  Management        System</vt:lpstr>
      <vt:lpstr>Objective</vt:lpstr>
      <vt:lpstr>Introduction</vt:lpstr>
      <vt:lpstr> Functional Requirements</vt:lpstr>
      <vt:lpstr> Summary</vt:lpstr>
      <vt:lpstr>Summary</vt:lpstr>
      <vt:lpstr>User Requirements</vt:lpstr>
      <vt:lpstr>Home Page</vt:lpstr>
      <vt:lpstr>Registration Page</vt:lpstr>
      <vt:lpstr>Admin Login</vt:lpstr>
      <vt:lpstr>User Login</vt:lpstr>
      <vt:lpstr>Contact to admin</vt:lpstr>
      <vt:lpstr>User forgot password</vt:lpstr>
      <vt:lpstr>Admin Home Page</vt:lpstr>
      <vt:lpstr>User Home Page</vt:lpstr>
      <vt:lpstr>Technologies/Concepts Learned</vt:lpstr>
      <vt:lpstr>Bibliography </vt:lpstr>
      <vt:lpstr>          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</dc:title>
  <dc:creator>Soul Of Sun</dc:creator>
  <cp:lastModifiedBy>map</cp:lastModifiedBy>
  <cp:revision>17</cp:revision>
  <dcterms:created xsi:type="dcterms:W3CDTF">2020-08-15T13:21:37Z</dcterms:created>
  <dcterms:modified xsi:type="dcterms:W3CDTF">2020-11-11T06:10:23Z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2015-06-18T00:00:00Z</vt:filetime>
  </property>
  <property fmtid="{D5CDD505-2E9C-101B-9397-08002B2CF9AE}" pid="3" name="Creator">
    <vt:lpwstr>Impress</vt:lpwstr>
  </property>
  <property fmtid="{D5CDD505-2E9C-101B-9397-08002B2CF9AE}" pid="4" name="LastSaved">
    <vt:filetime>2015-06-18T00:00:00Z</vt:filetime>
  </property>
</Properties>
</file>